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Nuni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C0D483B-8D3F-4D5D-8ECD-956CECAC10BA}">
  <a:tblStyle styleId="{7C0D483B-8D3F-4D5D-8ECD-956CECAC10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unito-italic.fntdata"/><Relationship Id="rId14" Type="http://schemas.openxmlformats.org/officeDocument/2006/relationships/slide" Target="slides/slide8.xml"/><Relationship Id="rId36" Type="http://schemas.openxmlformats.org/officeDocument/2006/relationships/font" Target="fonts/Nuni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Nuni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8d8f391b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8d8f391b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8853a5d3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8853a5d3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8d8f391b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8d8f391b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8d8f391b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8d8f391b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8d8f391b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8d8f391b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8d8f391b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8d8f391b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8d8f391b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8d8f391b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8d8f391b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8d8f391b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8d8f391b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8d8f391b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8d8f391b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8d8f391b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8853a5d3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8853a5d3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8d8f391b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8d8f391b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8d8f391b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8d8f391b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8853a5d3b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8853a5d3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911c30fc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911c30fc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8853a5d3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853a5d3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8853a5d3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8853a5d3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8d8f391b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8d8f391b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8d8f391b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8d8f391b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38d8f391b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8d8f391b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911c30fc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911c30fc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911c30fcd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911c30fcd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911c30fc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911c30fc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911c30fcd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911c30fc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8d8f391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8d8f391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8853a5d3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8853a5d3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8d8f391b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8d8f391b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3184300"/>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1800"/>
              </a:spcBef>
              <a:spcAft>
                <a:spcPts val="400"/>
              </a:spcAft>
              <a:buClr>
                <a:schemeClr val="dk1"/>
              </a:buClr>
              <a:buSzPts val="1100"/>
              <a:buFont typeface="Arial"/>
              <a:buNone/>
            </a:pPr>
            <a:r>
              <a:rPr b="1" lang="es" sz="3600">
                <a:solidFill>
                  <a:schemeClr val="dk1"/>
                </a:solidFill>
                <a:latin typeface="Times New Roman"/>
                <a:ea typeface="Times New Roman"/>
                <a:cs typeface="Times New Roman"/>
                <a:sym typeface="Times New Roman"/>
              </a:rPr>
              <a:t>Smart contact lenses for the modern world</a:t>
            </a:r>
            <a:endParaRPr sz="3600"/>
          </a:p>
        </p:txBody>
      </p:sp>
      <p:pic>
        <p:nvPicPr>
          <p:cNvPr id="55" name="Google Shape;55;p13"/>
          <p:cNvPicPr preferRelativeResize="0"/>
          <p:nvPr/>
        </p:nvPicPr>
        <p:blipFill rotWithShape="1">
          <a:blip r:embed="rId3">
            <a:alphaModFix/>
          </a:blip>
          <a:srcRect b="0" l="0" r="0" t="76144"/>
          <a:stretch/>
        </p:blipFill>
        <p:spPr>
          <a:xfrm>
            <a:off x="1543400" y="1303323"/>
            <a:ext cx="6593650" cy="1980075"/>
          </a:xfrm>
          <a:prstGeom prst="rect">
            <a:avLst/>
          </a:prstGeom>
          <a:noFill/>
          <a:ln>
            <a:noFill/>
          </a:ln>
        </p:spPr>
      </p:pic>
      <p:pic>
        <p:nvPicPr>
          <p:cNvPr id="56" name="Google Shape;56;p13"/>
          <p:cNvPicPr preferRelativeResize="0"/>
          <p:nvPr/>
        </p:nvPicPr>
        <p:blipFill rotWithShape="1">
          <a:blip r:embed="rId3">
            <a:alphaModFix/>
          </a:blip>
          <a:srcRect b="23913" l="0" r="0" t="0"/>
          <a:stretch/>
        </p:blipFill>
        <p:spPr>
          <a:xfrm>
            <a:off x="311700" y="259425"/>
            <a:ext cx="3451575" cy="3305875"/>
          </a:xfrm>
          <a:prstGeom prst="rect">
            <a:avLst/>
          </a:prstGeom>
          <a:noFill/>
          <a:ln>
            <a:noFill/>
          </a:ln>
        </p:spPr>
      </p:pic>
      <p:sp>
        <p:nvSpPr>
          <p:cNvPr id="57" name="Google Shape;57;p13"/>
          <p:cNvSpPr txBox="1"/>
          <p:nvPr/>
        </p:nvSpPr>
        <p:spPr>
          <a:xfrm>
            <a:off x="311700" y="4332225"/>
            <a:ext cx="8520600" cy="5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Stéphane Díaz-Alejo León - Ignacio Loyola Delgado - Jorge Fernández Alfonso - Joan Colom Colom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VALUES</a:t>
            </a:r>
            <a:endParaRPr/>
          </a:p>
        </p:txBody>
      </p:sp>
      <p:sp>
        <p:nvSpPr>
          <p:cNvPr id="109" name="Google Shape;109;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s">
                <a:solidFill>
                  <a:schemeClr val="dk1"/>
                </a:solidFill>
              </a:rPr>
              <a:t>Transparency.</a:t>
            </a:r>
            <a:endParaRPr>
              <a:solidFill>
                <a:schemeClr val="dk1"/>
              </a:solidFill>
            </a:endParaRPr>
          </a:p>
          <a:p>
            <a:pPr indent="-317500" lvl="0" marL="457200" rtl="0" algn="l">
              <a:spcBef>
                <a:spcPts val="0"/>
              </a:spcBef>
              <a:spcAft>
                <a:spcPts val="0"/>
              </a:spcAft>
              <a:buClr>
                <a:schemeClr val="dk1"/>
              </a:buClr>
              <a:buSzPts val="1400"/>
              <a:buAutoNum type="arabicPeriod"/>
            </a:pPr>
            <a:r>
              <a:rPr lang="es">
                <a:solidFill>
                  <a:schemeClr val="dk1"/>
                </a:solidFill>
              </a:rPr>
              <a:t>100% Privacity for the users.</a:t>
            </a:r>
            <a:endParaRPr>
              <a:solidFill>
                <a:schemeClr val="dk1"/>
              </a:solidFill>
            </a:endParaRPr>
          </a:p>
          <a:p>
            <a:pPr indent="-317500" lvl="0" marL="457200" rtl="0" algn="l">
              <a:spcBef>
                <a:spcPts val="0"/>
              </a:spcBef>
              <a:spcAft>
                <a:spcPts val="0"/>
              </a:spcAft>
              <a:buClr>
                <a:schemeClr val="dk1"/>
              </a:buClr>
              <a:buSzPts val="1400"/>
              <a:buAutoNum type="arabicPeriod"/>
            </a:pPr>
            <a:r>
              <a:rPr lang="es">
                <a:solidFill>
                  <a:schemeClr val="dk1"/>
                </a:solidFill>
              </a:rPr>
              <a:t>Guarantee the security of our products.</a:t>
            </a:r>
            <a:endParaRPr>
              <a:solidFill>
                <a:schemeClr val="dk1"/>
              </a:solidFill>
            </a:endParaRPr>
          </a:p>
          <a:p>
            <a:pPr indent="-317500" lvl="0" marL="457200" rtl="0" algn="l">
              <a:spcBef>
                <a:spcPts val="0"/>
              </a:spcBef>
              <a:spcAft>
                <a:spcPts val="0"/>
              </a:spcAft>
              <a:buClr>
                <a:schemeClr val="dk1"/>
              </a:buClr>
              <a:buSzPts val="1400"/>
              <a:buAutoNum type="arabicPeriod"/>
            </a:pPr>
            <a:r>
              <a:rPr lang="es">
                <a:solidFill>
                  <a:schemeClr val="dk1"/>
                </a:solidFill>
              </a:rPr>
              <a:t>Compromise of facing all the possible problems generated by our products.</a:t>
            </a:r>
            <a:endParaRPr>
              <a:solidFill>
                <a:schemeClr val="dk1"/>
              </a:solidFill>
            </a:endParaRPr>
          </a:p>
          <a:p>
            <a:pPr indent="-317500" lvl="0" marL="457200" rtl="0" algn="l">
              <a:spcBef>
                <a:spcPts val="0"/>
              </a:spcBef>
              <a:spcAft>
                <a:spcPts val="0"/>
              </a:spcAft>
              <a:buClr>
                <a:schemeClr val="dk1"/>
              </a:buClr>
              <a:buSzPts val="1400"/>
              <a:buAutoNum type="arabicPeriod"/>
            </a:pPr>
            <a:r>
              <a:rPr lang="es">
                <a:solidFill>
                  <a:schemeClr val="dk1"/>
                </a:solidFill>
              </a:rPr>
              <a:t>Environmental clean.</a:t>
            </a:r>
            <a:endParaRPr>
              <a:solidFill>
                <a:schemeClr val="dk1"/>
              </a:solidFill>
            </a:endParaRPr>
          </a:p>
          <a:p>
            <a:pPr indent="-317500" lvl="0" marL="457200" rtl="0" algn="l">
              <a:spcBef>
                <a:spcPts val="0"/>
              </a:spcBef>
              <a:spcAft>
                <a:spcPts val="0"/>
              </a:spcAft>
              <a:buClr>
                <a:schemeClr val="dk1"/>
              </a:buClr>
              <a:buSzPts val="1400"/>
              <a:buAutoNum type="arabicPeriod"/>
            </a:pPr>
            <a:r>
              <a:rPr lang="es">
                <a:solidFill>
                  <a:schemeClr val="dk1"/>
                </a:solidFill>
              </a:rPr>
              <a:t>Social responsibility.</a:t>
            </a:r>
            <a:endParaRPr>
              <a:solidFill>
                <a:schemeClr val="dk1"/>
              </a:solidFill>
            </a:endParaRPr>
          </a:p>
          <a:p>
            <a:pPr indent="0" lvl="0" marL="0" rtl="0" algn="l">
              <a:spcBef>
                <a:spcPts val="0"/>
              </a:spcBef>
              <a:spcAft>
                <a:spcPts val="1600"/>
              </a:spcAft>
              <a:buNone/>
            </a:pPr>
            <a:r>
              <a:t/>
            </a:r>
            <a:endParaRPr/>
          </a:p>
        </p:txBody>
      </p:sp>
      <p:sp>
        <p:nvSpPr>
          <p:cNvPr id="110" name="Google Shape;110;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1" name="Google Shape;111;p22"/>
          <p:cNvPicPr preferRelativeResize="0"/>
          <p:nvPr/>
        </p:nvPicPr>
        <p:blipFill>
          <a:blip r:embed="rId3">
            <a:alphaModFix/>
          </a:blip>
          <a:stretch>
            <a:fillRect/>
          </a:stretch>
        </p:blipFill>
        <p:spPr>
          <a:xfrm>
            <a:off x="4832400" y="1152475"/>
            <a:ext cx="3999900" cy="28570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ph type="ctrTitle"/>
          </p:nvPr>
        </p:nvSpPr>
        <p:spPr>
          <a:xfrm>
            <a:off x="311708" y="744575"/>
            <a:ext cx="8520600" cy="2052600"/>
          </a:xfrm>
          <a:prstGeom prst="rect">
            <a:avLst/>
          </a:prstGeom>
          <a:solidFill>
            <a:srgbClr val="FFFFFF"/>
          </a:solidFill>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00000"/>
                </a:solidFill>
              </a:rPr>
              <a:t>3</a:t>
            </a:r>
            <a:r>
              <a:rPr lang="es">
                <a:solidFill>
                  <a:srgbClr val="000000"/>
                </a:solidFill>
              </a:rPr>
              <a:t>. ANALYSIS </a:t>
            </a:r>
            <a:endParaRPr>
              <a:solidFill>
                <a:srgbClr val="000000"/>
              </a:solidFill>
            </a:endParaRPr>
          </a:p>
        </p:txBody>
      </p:sp>
      <p:sp>
        <p:nvSpPr>
          <p:cNvPr id="117" name="Google Shape;117;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External and internal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3.1. EXTERNAL 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PESTEL ANALYSIS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POLITICAL</a:t>
            </a:r>
            <a:endParaRPr/>
          </a:p>
        </p:txBody>
      </p:sp>
      <p:sp>
        <p:nvSpPr>
          <p:cNvPr id="133" name="Google Shape;133;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a:solidFill>
                  <a:schemeClr val="dk1"/>
                </a:solidFill>
              </a:rPr>
              <a:t>Political instability (threat)</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Globalization (opportunity)</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Stable political climate in most of the major markets (opportunity)</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Problems with overly regulating regions like China and India. (threat)</a:t>
            </a:r>
            <a:endParaRPr>
              <a:solidFill>
                <a:schemeClr val="dk1"/>
              </a:solidFill>
            </a:endParaRPr>
          </a:p>
          <a:p>
            <a:pPr indent="0" lvl="0" marL="0" rtl="0" algn="l">
              <a:spcBef>
                <a:spcPts val="0"/>
              </a:spcBef>
              <a:spcAft>
                <a:spcPts val="1600"/>
              </a:spcAft>
              <a:buNone/>
            </a:pPr>
            <a:r>
              <a:t/>
            </a:r>
            <a:endParaRPr/>
          </a:p>
        </p:txBody>
      </p:sp>
      <p:sp>
        <p:nvSpPr>
          <p:cNvPr id="134" name="Google Shape;134;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5" name="Google Shape;135;p26"/>
          <p:cNvPicPr preferRelativeResize="0"/>
          <p:nvPr/>
        </p:nvPicPr>
        <p:blipFill>
          <a:blip r:embed="rId3">
            <a:alphaModFix/>
          </a:blip>
          <a:stretch>
            <a:fillRect/>
          </a:stretch>
        </p:blipFill>
        <p:spPr>
          <a:xfrm>
            <a:off x="4874377" y="0"/>
            <a:ext cx="3854696"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TECHNOLOGICAL</a:t>
            </a:r>
            <a:endParaRPr/>
          </a:p>
        </p:txBody>
      </p:sp>
      <p:sp>
        <p:nvSpPr>
          <p:cNvPr id="141" name="Google Shape;141;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a:solidFill>
                  <a:schemeClr val="dk1"/>
                </a:solidFill>
              </a:rPr>
              <a:t>Growing Internet access in developing countries (opportunity)</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Rapid adoption of technological devices in the global market (opportunity)</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Workers with a technological profile (opportunity)</a:t>
            </a:r>
            <a:endParaRPr>
              <a:solidFill>
                <a:schemeClr val="dk1"/>
              </a:solidFill>
            </a:endParaRPr>
          </a:p>
          <a:p>
            <a:pPr indent="0" lvl="0" marL="0" rtl="0" algn="l">
              <a:spcBef>
                <a:spcPts val="0"/>
              </a:spcBef>
              <a:spcAft>
                <a:spcPts val="1600"/>
              </a:spcAft>
              <a:buNone/>
            </a:pPr>
            <a:r>
              <a:t/>
            </a:r>
            <a:endParaRPr/>
          </a:p>
        </p:txBody>
      </p:sp>
      <p:sp>
        <p:nvSpPr>
          <p:cNvPr id="142" name="Google Shape;142;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27"/>
          <p:cNvPicPr preferRelativeResize="0"/>
          <p:nvPr/>
        </p:nvPicPr>
        <p:blipFill>
          <a:blip r:embed="rId3">
            <a:alphaModFix/>
          </a:blip>
          <a:stretch>
            <a:fillRect/>
          </a:stretch>
        </p:blipFill>
        <p:spPr>
          <a:xfrm>
            <a:off x="4572000" y="1152482"/>
            <a:ext cx="4260298" cy="31200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ECONOMICAL</a:t>
            </a:r>
            <a:endParaRPr/>
          </a:p>
        </p:txBody>
      </p:sp>
      <p:sp>
        <p:nvSpPr>
          <p:cNvPr id="149" name="Google Shape;149;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sz="1400">
                <a:solidFill>
                  <a:schemeClr val="dk1"/>
                </a:solidFill>
              </a:rPr>
              <a:t>Economic stability of most major markets (opportunity)</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Rapid growth of developing countries (opportunity)</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Fluctuation rates of dollar (threat)</a:t>
            </a:r>
            <a:endParaRPr sz="1400"/>
          </a:p>
        </p:txBody>
      </p:sp>
      <p:sp>
        <p:nvSpPr>
          <p:cNvPr id="150" name="Google Shape;150;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1" name="Google Shape;151;p28"/>
          <p:cNvPicPr preferRelativeResize="0"/>
          <p:nvPr/>
        </p:nvPicPr>
        <p:blipFill>
          <a:blip r:embed="rId3">
            <a:alphaModFix/>
          </a:blip>
          <a:stretch>
            <a:fillRect/>
          </a:stretch>
        </p:blipFill>
        <p:spPr>
          <a:xfrm>
            <a:off x="4497925" y="1152475"/>
            <a:ext cx="4457475" cy="252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ECOLOGICAL</a:t>
            </a:r>
            <a:endParaRPr/>
          </a:p>
        </p:txBody>
      </p:sp>
      <p:sp>
        <p:nvSpPr>
          <p:cNvPr id="157" name="Google Shape;157;p29"/>
          <p:cNvSpPr txBox="1"/>
          <p:nvPr>
            <p:ph idx="1" type="body"/>
          </p:nvPr>
        </p:nvSpPr>
        <p:spPr>
          <a:xfrm>
            <a:off x="311700" y="10762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a:solidFill>
                  <a:schemeClr val="dk1"/>
                </a:solidFill>
              </a:rPr>
              <a:t>Global spread of environmentalism (opportunity)</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Growing interest in sustainable business (opportunity)</a:t>
            </a:r>
            <a:endParaRPr>
              <a:solidFill>
                <a:schemeClr val="dk1"/>
              </a:solidFill>
            </a:endParaRPr>
          </a:p>
          <a:p>
            <a:pPr indent="0" lvl="0" marL="0" rtl="0" algn="l">
              <a:spcBef>
                <a:spcPts val="0"/>
              </a:spcBef>
              <a:spcAft>
                <a:spcPts val="1600"/>
              </a:spcAft>
              <a:buNone/>
            </a:pPr>
            <a:r>
              <a:t/>
            </a:r>
            <a:endParaRPr/>
          </a:p>
        </p:txBody>
      </p:sp>
      <p:sp>
        <p:nvSpPr>
          <p:cNvPr id="158" name="Google Shape;158;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9"/>
          <p:cNvPicPr preferRelativeResize="0"/>
          <p:nvPr/>
        </p:nvPicPr>
        <p:blipFill>
          <a:blip r:embed="rId3">
            <a:alphaModFix/>
          </a:blip>
          <a:stretch>
            <a:fillRect/>
          </a:stretch>
        </p:blipFill>
        <p:spPr>
          <a:xfrm>
            <a:off x="4832400" y="1920125"/>
            <a:ext cx="2651574" cy="2651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SOCIAL</a:t>
            </a:r>
            <a:endParaRPr/>
          </a:p>
        </p:txBody>
      </p:sp>
      <p:sp>
        <p:nvSpPr>
          <p:cNvPr id="165" name="Google Shape;165;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es">
                <a:solidFill>
                  <a:schemeClr val="dk1"/>
                </a:solidFill>
              </a:rPr>
              <a:t>Increasing use of social media (opportunity)</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Rising diversity of users (opportunity)</a:t>
            </a:r>
            <a:endParaRPr>
              <a:solidFill>
                <a:schemeClr val="dk1"/>
              </a:solidFill>
            </a:endParaRPr>
          </a:p>
          <a:p>
            <a:pPr indent="0" lvl="0" marL="0" rtl="0" algn="l">
              <a:spcBef>
                <a:spcPts val="0"/>
              </a:spcBef>
              <a:spcAft>
                <a:spcPts val="1600"/>
              </a:spcAft>
              <a:buNone/>
            </a:pPr>
            <a:r>
              <a:t/>
            </a:r>
            <a:endParaRPr/>
          </a:p>
        </p:txBody>
      </p:sp>
      <p:sp>
        <p:nvSpPr>
          <p:cNvPr id="166" name="Google Shape;166;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30"/>
          <p:cNvPicPr preferRelativeResize="0"/>
          <p:nvPr/>
        </p:nvPicPr>
        <p:blipFill>
          <a:blip r:embed="rId3">
            <a:alphaModFix/>
          </a:blip>
          <a:stretch>
            <a:fillRect/>
          </a:stretch>
        </p:blipFill>
        <p:spPr>
          <a:xfrm>
            <a:off x="4530987" y="1132025"/>
            <a:ext cx="4301314"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LEGAL</a:t>
            </a:r>
            <a:endParaRPr/>
          </a:p>
        </p:txBody>
      </p:sp>
      <p:sp>
        <p:nvSpPr>
          <p:cNvPr id="173" name="Google Shape;173;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es">
                <a:solidFill>
                  <a:schemeClr val="dk1"/>
                </a:solidFill>
              </a:rPr>
              <a:t>More regulations on online privacy (opportunity)</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More regulations on intellectual property rights, which would make our idea harder to copy (opportunity)</a:t>
            </a:r>
            <a:endParaRPr>
              <a:solidFill>
                <a:schemeClr val="dk1"/>
              </a:solidFill>
            </a:endParaRPr>
          </a:p>
          <a:p>
            <a:pPr indent="0" lvl="0" marL="0" rtl="0" algn="l">
              <a:spcBef>
                <a:spcPts val="0"/>
              </a:spcBef>
              <a:spcAft>
                <a:spcPts val="1600"/>
              </a:spcAft>
              <a:buNone/>
            </a:pPr>
            <a:r>
              <a:t/>
            </a:r>
            <a:endParaRPr/>
          </a:p>
        </p:txBody>
      </p:sp>
      <p:sp>
        <p:nvSpPr>
          <p:cNvPr id="174" name="Google Shape;174;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31"/>
          <p:cNvPicPr preferRelativeResize="0"/>
          <p:nvPr/>
        </p:nvPicPr>
        <p:blipFill>
          <a:blip r:embed="rId3">
            <a:alphaModFix/>
          </a:blip>
          <a:stretch>
            <a:fillRect/>
          </a:stretch>
        </p:blipFill>
        <p:spPr>
          <a:xfrm>
            <a:off x="4832400" y="1500081"/>
            <a:ext cx="3999899" cy="26697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 name="Shape 61"/>
        <p:cNvGrpSpPr/>
        <p:nvPr/>
      </p:nvGrpSpPr>
      <p:grpSpPr>
        <a:xfrm>
          <a:off x="0" y="0"/>
          <a:ext cx="0" cy="0"/>
          <a:chOff x="0" y="0"/>
          <a:chExt cx="0" cy="0"/>
        </a:xfrm>
      </p:grpSpPr>
      <p:sp>
        <p:nvSpPr>
          <p:cNvPr id="62" name="Google Shape;62;p14"/>
          <p:cNvSpPr txBox="1"/>
          <p:nvPr>
            <p:ph idx="1" type="subTitle"/>
          </p:nvPr>
        </p:nvSpPr>
        <p:spPr>
          <a:xfrm>
            <a:off x="311700" y="949300"/>
            <a:ext cx="8520600" cy="35985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AutoNum type="arabicPeriod"/>
            </a:pPr>
            <a:r>
              <a:rPr lang="es" sz="2300"/>
              <a:t>The problem</a:t>
            </a:r>
            <a:endParaRPr sz="2300"/>
          </a:p>
          <a:p>
            <a:pPr indent="-374650" lvl="0" marL="457200" rtl="0" algn="l">
              <a:spcBef>
                <a:spcPts val="0"/>
              </a:spcBef>
              <a:spcAft>
                <a:spcPts val="0"/>
              </a:spcAft>
              <a:buSzPts val="2300"/>
              <a:buAutoNum type="arabicPeriod"/>
            </a:pPr>
            <a:r>
              <a:rPr lang="es" sz="2300"/>
              <a:t>Our company</a:t>
            </a:r>
            <a:endParaRPr sz="2300"/>
          </a:p>
          <a:p>
            <a:pPr indent="-374650" lvl="0" marL="457200" rtl="0" algn="l">
              <a:spcBef>
                <a:spcPts val="0"/>
              </a:spcBef>
              <a:spcAft>
                <a:spcPts val="0"/>
              </a:spcAft>
              <a:buSzPts val="2300"/>
              <a:buAutoNum type="arabicPeriod"/>
            </a:pPr>
            <a:r>
              <a:rPr lang="es" sz="2300"/>
              <a:t>Analysis</a:t>
            </a:r>
            <a:endParaRPr sz="2300"/>
          </a:p>
          <a:p>
            <a:pPr indent="-374650" lvl="1" marL="914400" rtl="0" algn="l">
              <a:spcBef>
                <a:spcPts val="0"/>
              </a:spcBef>
              <a:spcAft>
                <a:spcPts val="0"/>
              </a:spcAft>
              <a:buSzPts val="2300"/>
              <a:buAutoNum type="arabicPeriod"/>
            </a:pPr>
            <a:r>
              <a:rPr lang="es" sz="2300"/>
              <a:t>External analysis</a:t>
            </a:r>
            <a:endParaRPr sz="2300"/>
          </a:p>
          <a:p>
            <a:pPr indent="-374650" lvl="1" marL="914400" rtl="0" algn="l">
              <a:spcBef>
                <a:spcPts val="0"/>
              </a:spcBef>
              <a:spcAft>
                <a:spcPts val="0"/>
              </a:spcAft>
              <a:buSzPts val="2300"/>
              <a:buAutoNum type="arabicPeriod"/>
            </a:pPr>
            <a:r>
              <a:rPr lang="es" sz="2300"/>
              <a:t>Internal analysis</a:t>
            </a:r>
            <a:endParaRPr sz="2300"/>
          </a:p>
          <a:p>
            <a:pPr indent="-374650" lvl="1" marL="914400" rtl="0" algn="l">
              <a:spcBef>
                <a:spcPts val="0"/>
              </a:spcBef>
              <a:spcAft>
                <a:spcPts val="0"/>
              </a:spcAft>
              <a:buSzPts val="2300"/>
              <a:buAutoNum type="arabicPeriod"/>
            </a:pPr>
            <a:r>
              <a:rPr lang="es" sz="2300"/>
              <a:t>Summary</a:t>
            </a:r>
            <a:endParaRPr sz="2300"/>
          </a:p>
          <a:p>
            <a:pPr indent="-374650" lvl="0" marL="457200" rtl="0" algn="l">
              <a:spcBef>
                <a:spcPts val="0"/>
              </a:spcBef>
              <a:spcAft>
                <a:spcPts val="0"/>
              </a:spcAft>
              <a:buSzPts val="2300"/>
              <a:buAutoNum type="arabicPeriod"/>
            </a:pPr>
            <a:r>
              <a:rPr lang="es" sz="2300"/>
              <a:t>Our strategy</a:t>
            </a:r>
            <a:endParaRPr sz="2300"/>
          </a:p>
        </p:txBody>
      </p:sp>
      <p:sp>
        <p:nvSpPr>
          <p:cNvPr id="63" name="Google Shape;63;p14"/>
          <p:cNvSpPr txBox="1"/>
          <p:nvPr>
            <p:ph idx="4294967295" type="title"/>
          </p:nvPr>
        </p:nvSpPr>
        <p:spPr>
          <a:xfrm>
            <a:off x="0" y="0"/>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rPr>
              <a:t>0. Index.</a:t>
            </a:r>
            <a:endParaRPr sz="48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5 FORCES OF PORTER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ANALYSIS OF PORTER</a:t>
            </a:r>
            <a:endParaRPr/>
          </a:p>
        </p:txBody>
      </p:sp>
      <p:sp>
        <p:nvSpPr>
          <p:cNvPr id="186" name="Google Shape;186;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es">
                <a:solidFill>
                  <a:schemeClr val="dk1"/>
                </a:solidFill>
              </a:rPr>
              <a:t>Competitors: As we have the patents of the product, there is not going to be rivalry in the future, furthermore, there are high requirements of capital to establish. </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Providers: There are a huge number of providers and has a small cost for changing from one to other.</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Substitutes: There are not substitutes of our product till the moment</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Clients: All the world, so as there are too many clients from different parts of the world their power against us is small</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Sector: It’s our monopoly, so there are not relevant competitors</a:t>
            </a:r>
            <a:endParaRPr/>
          </a:p>
        </p:txBody>
      </p:sp>
      <p:sp>
        <p:nvSpPr>
          <p:cNvPr id="187" name="Google Shape;187;p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33"/>
          <p:cNvPicPr preferRelativeResize="0"/>
          <p:nvPr/>
        </p:nvPicPr>
        <p:blipFill>
          <a:blip r:embed="rId3">
            <a:alphaModFix/>
          </a:blip>
          <a:stretch>
            <a:fillRect/>
          </a:stretch>
        </p:blipFill>
        <p:spPr>
          <a:xfrm>
            <a:off x="4786413" y="1114813"/>
            <a:ext cx="4091876" cy="349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4"/>
          <p:cNvSpPr txBox="1"/>
          <p:nvPr>
            <p:ph idx="1" type="body"/>
          </p:nvPr>
        </p:nvSpPr>
        <p:spPr>
          <a:xfrm>
            <a:off x="311700" y="1057050"/>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Primary activities:</a:t>
            </a:r>
            <a:endParaRPr/>
          </a:p>
          <a:p>
            <a:pPr indent="-304800" lvl="1" marL="914400" rtl="0" algn="l">
              <a:spcBef>
                <a:spcPts val="1600"/>
              </a:spcBef>
              <a:spcAft>
                <a:spcPts val="0"/>
              </a:spcAft>
              <a:buSzPts val="1200"/>
              <a:buChar char="○"/>
            </a:pPr>
            <a:r>
              <a:rPr lang="es"/>
              <a:t>Internal logistics: We are not enough efficient so we had to resort to extern help.</a:t>
            </a:r>
            <a:endParaRPr/>
          </a:p>
          <a:p>
            <a:pPr indent="-304800" lvl="1" marL="914400" rtl="0" algn="l">
              <a:spcBef>
                <a:spcPts val="1600"/>
              </a:spcBef>
              <a:spcAft>
                <a:spcPts val="0"/>
              </a:spcAft>
              <a:buSzPts val="1200"/>
              <a:buChar char="○"/>
            </a:pPr>
            <a:r>
              <a:rPr lang="es"/>
              <a:t>External logistics: We are not enough efficient so we had to resort to extern help.</a:t>
            </a:r>
            <a:endParaRPr/>
          </a:p>
          <a:p>
            <a:pPr indent="-304800" lvl="1" marL="914400" rtl="0" algn="l">
              <a:spcBef>
                <a:spcPts val="1600"/>
              </a:spcBef>
              <a:spcAft>
                <a:spcPts val="0"/>
              </a:spcAft>
              <a:buSzPts val="1200"/>
              <a:buChar char="○"/>
            </a:pPr>
            <a:r>
              <a:rPr lang="es"/>
              <a:t>Commercialization: The greater part of our company are engineers, so our commercialization is not good enough. </a:t>
            </a:r>
            <a:endParaRPr/>
          </a:p>
          <a:p>
            <a:pPr indent="-304800" lvl="1" marL="914400" rtl="0" algn="l">
              <a:spcBef>
                <a:spcPts val="1600"/>
              </a:spcBef>
              <a:spcAft>
                <a:spcPts val="0"/>
              </a:spcAft>
              <a:buSzPts val="1200"/>
              <a:buChar char="○"/>
            </a:pPr>
            <a:r>
              <a:rPr lang="es"/>
              <a:t>Marketing: We have studied the marketing department of Apple and we don’t lack experts in this theme.</a:t>
            </a:r>
            <a:endParaRPr/>
          </a:p>
          <a:p>
            <a:pPr indent="-304800" lvl="1" marL="914400" rtl="0" algn="l">
              <a:spcBef>
                <a:spcPts val="1600"/>
              </a:spcBef>
              <a:spcAft>
                <a:spcPts val="1600"/>
              </a:spcAft>
              <a:buSzPts val="1200"/>
              <a:buChar char="○"/>
            </a:pPr>
            <a:r>
              <a:rPr lang="es"/>
              <a:t>Post-sales services: We face and compense any problem generated by our product.</a:t>
            </a:r>
            <a:endParaRPr/>
          </a:p>
        </p:txBody>
      </p:sp>
      <p:sp>
        <p:nvSpPr>
          <p:cNvPr id="194" name="Google Shape;194;p34"/>
          <p:cNvSpPr txBox="1"/>
          <p:nvPr>
            <p:ph type="title"/>
          </p:nvPr>
        </p:nvSpPr>
        <p:spPr>
          <a:xfrm>
            <a:off x="311700" y="445025"/>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3.2. Internal analysis.</a:t>
            </a:r>
            <a:endParaRPr>
              <a:solidFill>
                <a:srgbClr val="000000"/>
              </a:solidFill>
            </a:endParaRPr>
          </a:p>
        </p:txBody>
      </p:sp>
      <p:pic>
        <p:nvPicPr>
          <p:cNvPr id="195" name="Google Shape;195;p34"/>
          <p:cNvPicPr preferRelativeResize="0"/>
          <p:nvPr/>
        </p:nvPicPr>
        <p:blipFill>
          <a:blip r:embed="rId3">
            <a:alphaModFix/>
          </a:blip>
          <a:stretch>
            <a:fillRect/>
          </a:stretch>
        </p:blipFill>
        <p:spPr>
          <a:xfrm>
            <a:off x="5263875" y="1292200"/>
            <a:ext cx="3136950" cy="3136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3.2. Internal analysis.</a:t>
            </a:r>
            <a:endParaRPr>
              <a:solidFill>
                <a:srgbClr val="000000"/>
              </a:solidFill>
            </a:endParaRPr>
          </a:p>
        </p:txBody>
      </p:sp>
      <p:sp>
        <p:nvSpPr>
          <p:cNvPr id="201" name="Google Shape;201;p35"/>
          <p:cNvSpPr txBox="1"/>
          <p:nvPr>
            <p:ph idx="1" type="body"/>
          </p:nvPr>
        </p:nvSpPr>
        <p:spPr>
          <a:xfrm>
            <a:off x="470500" y="1017725"/>
            <a:ext cx="38601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Support activities:</a:t>
            </a:r>
            <a:endParaRPr/>
          </a:p>
          <a:p>
            <a:pPr indent="-304800" lvl="1" marL="914400" rtl="0" algn="l">
              <a:spcBef>
                <a:spcPts val="0"/>
              </a:spcBef>
              <a:spcAft>
                <a:spcPts val="0"/>
              </a:spcAft>
              <a:buSzPts val="1200"/>
              <a:buChar char="○"/>
            </a:pPr>
            <a:r>
              <a:rPr lang="es"/>
              <a:t>Provisioning: We have some idea of provisioning so we can defend ourselves.</a:t>
            </a:r>
            <a:endParaRPr/>
          </a:p>
          <a:p>
            <a:pPr indent="-304800" lvl="1" marL="914400" rtl="0" algn="l">
              <a:spcBef>
                <a:spcPts val="0"/>
              </a:spcBef>
              <a:spcAft>
                <a:spcPts val="0"/>
              </a:spcAft>
              <a:buSzPts val="1200"/>
              <a:buChar char="○"/>
            </a:pPr>
            <a:r>
              <a:rPr lang="es"/>
              <a:t>Developing: Our company focus its attention on developing new products or/and upgrading the ones already created, so we have an incredible department of I+D.</a:t>
            </a:r>
            <a:endParaRPr/>
          </a:p>
          <a:p>
            <a:pPr indent="-304800" lvl="1" marL="914400" rtl="0" algn="l">
              <a:spcBef>
                <a:spcPts val="0"/>
              </a:spcBef>
              <a:spcAft>
                <a:spcPts val="0"/>
              </a:spcAft>
              <a:buSzPts val="1200"/>
              <a:buChar char="○"/>
            </a:pPr>
            <a:r>
              <a:rPr lang="es"/>
              <a:t>Administration: As in our company we are mainly ingenieurs, the administration it is a bit pour.</a:t>
            </a:r>
            <a:endParaRPr/>
          </a:p>
          <a:p>
            <a:pPr indent="-304800" lvl="1" marL="914400" rtl="0" algn="l">
              <a:spcBef>
                <a:spcPts val="0"/>
              </a:spcBef>
              <a:spcAft>
                <a:spcPts val="0"/>
              </a:spcAft>
              <a:buSzPts val="1200"/>
              <a:buChar char="○"/>
            </a:pPr>
            <a:r>
              <a:rPr lang="es"/>
              <a:t>Infrastructure: We have a great infrastructure built to support our workers and for maximize the efficiency. </a:t>
            </a:r>
            <a:endParaRPr/>
          </a:p>
          <a:p>
            <a:pPr indent="0" lvl="0" marL="0" rtl="0" algn="l">
              <a:spcBef>
                <a:spcPts val="1600"/>
              </a:spcBef>
              <a:spcAft>
                <a:spcPts val="1600"/>
              </a:spcAft>
              <a:buNone/>
            </a:pPr>
            <a:r>
              <a:t/>
            </a:r>
            <a:endParaRPr/>
          </a:p>
        </p:txBody>
      </p:sp>
      <p:pic>
        <p:nvPicPr>
          <p:cNvPr id="202" name="Google Shape;202;p35"/>
          <p:cNvPicPr preferRelativeResize="0"/>
          <p:nvPr/>
        </p:nvPicPr>
        <p:blipFill>
          <a:blip r:embed="rId3">
            <a:alphaModFix/>
          </a:blip>
          <a:stretch>
            <a:fillRect/>
          </a:stretch>
        </p:blipFill>
        <p:spPr>
          <a:xfrm>
            <a:off x="5319763" y="1242200"/>
            <a:ext cx="3025187" cy="3236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idx="4294967295" type="title"/>
          </p:nvPr>
        </p:nvSpPr>
        <p:spPr>
          <a:xfrm>
            <a:off x="0" y="0"/>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3.3. Summarize.</a:t>
            </a:r>
            <a:endParaRPr>
              <a:solidFill>
                <a:srgbClr val="000000"/>
              </a:solidFill>
            </a:endParaRPr>
          </a:p>
        </p:txBody>
      </p:sp>
      <p:graphicFrame>
        <p:nvGraphicFramePr>
          <p:cNvPr id="208" name="Google Shape;208;p36"/>
          <p:cNvGraphicFramePr/>
          <p:nvPr/>
        </p:nvGraphicFramePr>
        <p:xfrm>
          <a:off x="266250" y="816975"/>
          <a:ext cx="3000000" cy="3000000"/>
        </p:xfrm>
        <a:graphic>
          <a:graphicData uri="http://schemas.openxmlformats.org/drawingml/2006/table">
            <a:tbl>
              <a:tblPr>
                <a:noFill/>
                <a:tableStyleId>{7C0D483B-8D3F-4D5D-8ECD-956CECAC10BA}</a:tableStyleId>
              </a:tblPr>
              <a:tblGrid>
                <a:gridCol w="954550"/>
                <a:gridCol w="3073050"/>
                <a:gridCol w="3960500"/>
              </a:tblGrid>
              <a:tr h="521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s"/>
                        <a:t>Helpful</a:t>
                      </a:r>
                      <a:endParaRPr/>
                    </a:p>
                  </a:txBody>
                  <a:tcPr marT="91425" marB="91425" marR="91425" marL="91425"/>
                </a:tc>
                <a:tc>
                  <a:txBody>
                    <a:bodyPr/>
                    <a:lstStyle/>
                    <a:p>
                      <a:pPr indent="0" lvl="0" marL="0" rtl="0" algn="l">
                        <a:spcBef>
                          <a:spcPts val="0"/>
                        </a:spcBef>
                        <a:spcAft>
                          <a:spcPts val="0"/>
                        </a:spcAft>
                        <a:buNone/>
                      </a:pPr>
                      <a:r>
                        <a:rPr lang="es"/>
                        <a:t>Harmful</a:t>
                      </a:r>
                      <a:endParaRPr/>
                    </a:p>
                  </a:txBody>
                  <a:tcPr marT="91425" marB="91425" marR="91425" marL="91425"/>
                </a:tc>
              </a:tr>
              <a:tr h="1386600">
                <a:tc>
                  <a:txBody>
                    <a:bodyPr/>
                    <a:lstStyle/>
                    <a:p>
                      <a:pPr indent="0" lvl="0" marL="0" rtl="0" algn="l">
                        <a:spcBef>
                          <a:spcPts val="0"/>
                        </a:spcBef>
                        <a:spcAft>
                          <a:spcPts val="0"/>
                        </a:spcAft>
                        <a:buNone/>
                      </a:pPr>
                      <a:r>
                        <a:rPr lang="es"/>
                        <a:t>Internal</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
                          <a:solidFill>
                            <a:schemeClr val="dk1"/>
                          </a:solidFill>
                        </a:rPr>
                        <a:t>Global extension.</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Client fidelization.</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Environmentally friendly.</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Great customer service.</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Imprescindible technology for certain sectors.</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Providers.</a:t>
                      </a:r>
                      <a:endParaRPr/>
                    </a:p>
                  </a:txBody>
                  <a:tcPr marT="91425" marB="91425" marR="91425" marL="91425"/>
                </a:tc>
                <a:tc>
                  <a:txBody>
                    <a:bodyPr/>
                    <a:lstStyle/>
                    <a:p>
                      <a:pPr indent="0" lvl="0" marL="0" rtl="0" algn="l">
                        <a:spcBef>
                          <a:spcPts val="0"/>
                        </a:spcBef>
                        <a:spcAft>
                          <a:spcPts val="0"/>
                        </a:spcAft>
                        <a:buNone/>
                      </a:pPr>
                      <a:r>
                        <a:rPr lang="es"/>
                        <a:t>Dependency on local privacy regulations.</a:t>
                      </a:r>
                      <a:endParaRPr/>
                    </a:p>
                    <a:p>
                      <a:pPr indent="0" lvl="0" marL="0" rtl="0" algn="l">
                        <a:spcBef>
                          <a:spcPts val="0"/>
                        </a:spcBef>
                        <a:spcAft>
                          <a:spcPts val="0"/>
                        </a:spcAft>
                        <a:buNone/>
                      </a:pPr>
                      <a:r>
                        <a:rPr lang="es"/>
                        <a:t>Lack of a technology as good as contact lenses for ears. </a:t>
                      </a:r>
                      <a:endParaRPr/>
                    </a:p>
                    <a:p>
                      <a:pPr indent="0" lvl="0" marL="0" rtl="0" algn="l">
                        <a:spcBef>
                          <a:spcPts val="0"/>
                        </a:spcBef>
                        <a:spcAft>
                          <a:spcPts val="0"/>
                        </a:spcAft>
                        <a:buNone/>
                      </a:pPr>
                      <a:r>
                        <a:rPr lang="es"/>
                        <a:t>Developing countries.</a:t>
                      </a:r>
                      <a:endParaRPr/>
                    </a:p>
                  </a:txBody>
                  <a:tcPr marT="91425" marB="91425" marR="91425" marL="91425"/>
                </a:tc>
              </a:tr>
              <a:tr h="1777825">
                <a:tc>
                  <a:txBody>
                    <a:bodyPr/>
                    <a:lstStyle/>
                    <a:p>
                      <a:pPr indent="0" lvl="0" marL="0" rtl="0" algn="l">
                        <a:spcBef>
                          <a:spcPts val="0"/>
                        </a:spcBef>
                        <a:spcAft>
                          <a:spcPts val="0"/>
                        </a:spcAft>
                        <a:buNone/>
                      </a:pPr>
                      <a:r>
                        <a:rPr lang="es"/>
                        <a:t>External</a:t>
                      </a:r>
                      <a:endParaRPr/>
                    </a:p>
                  </a:txBody>
                  <a:tcPr marT="91425" marB="91425" marR="91425" marL="91425"/>
                </a:tc>
                <a:tc>
                  <a:txBody>
                    <a:bodyPr/>
                    <a:lstStyle/>
                    <a:p>
                      <a:pPr indent="0" lvl="0" marL="0" rtl="0" algn="l">
                        <a:spcBef>
                          <a:spcPts val="0"/>
                        </a:spcBef>
                        <a:spcAft>
                          <a:spcPts val="0"/>
                        </a:spcAft>
                        <a:buNone/>
                      </a:pPr>
                      <a:r>
                        <a:rPr lang="es"/>
                        <a:t>Acquisition of potential competitors and companies that have technologies that are compatible.</a:t>
                      </a:r>
                      <a:endParaRPr/>
                    </a:p>
                    <a:p>
                      <a:pPr indent="0" lvl="0" marL="0" rtl="0" algn="l">
                        <a:spcBef>
                          <a:spcPts val="0"/>
                        </a:spcBef>
                        <a:spcAft>
                          <a:spcPts val="0"/>
                        </a:spcAft>
                        <a:buNone/>
                      </a:pPr>
                      <a:r>
                        <a:rPr lang="es"/>
                        <a:t>Development of technologies that make our main product indispensable.</a:t>
                      </a:r>
                      <a:endParaRPr/>
                    </a:p>
                  </a:txBody>
                  <a:tcPr marT="91425" marB="91425" marR="91425" marL="91425"/>
                </a:tc>
                <a:tc>
                  <a:txBody>
                    <a:bodyPr/>
                    <a:lstStyle/>
                    <a:p>
                      <a:pPr indent="0" lvl="0" marL="0" rtl="0" algn="l">
                        <a:spcBef>
                          <a:spcPts val="0"/>
                        </a:spcBef>
                        <a:spcAft>
                          <a:spcPts val="0"/>
                        </a:spcAft>
                        <a:buNone/>
                      </a:pPr>
                      <a:r>
                        <a:rPr lang="es"/>
                        <a:t>A </a:t>
                      </a:r>
                      <a:r>
                        <a:rPr lang="es"/>
                        <a:t>new technology can substitute our main product.</a:t>
                      </a:r>
                      <a:endParaRPr/>
                    </a:p>
                    <a:p>
                      <a:pPr indent="0" lvl="0" marL="0" rtl="0" algn="l">
                        <a:spcBef>
                          <a:spcPts val="0"/>
                        </a:spcBef>
                        <a:spcAft>
                          <a:spcPts val="0"/>
                        </a:spcAft>
                        <a:buNone/>
                      </a:pPr>
                      <a:r>
                        <a:rPr lang="es"/>
                        <a:t>Companies form an alliance in order to break the high capital requirement barrier and find a way to develop a similar technology that does not need our patents.</a:t>
                      </a:r>
                      <a:endParaRPr/>
                    </a:p>
                    <a:p>
                      <a:pPr indent="0" lvl="0" marL="0" rtl="0" algn="l">
                        <a:spcBef>
                          <a:spcPts val="0"/>
                        </a:spcBef>
                        <a:spcAft>
                          <a:spcPts val="0"/>
                        </a:spcAft>
                        <a:buNone/>
                      </a:pPr>
                      <a:r>
                        <a:rPr lang="es"/>
                        <a:t>People with high concern about privacy may mobilize against ubiquitous cameras.</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2150850"/>
            <a:ext cx="8520600" cy="841800"/>
          </a:xfrm>
          <a:prstGeom prst="rect">
            <a:avLst/>
          </a:prstGeom>
          <a:solidFill>
            <a:srgbClr val="FFFFFF"/>
          </a:solidFill>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rPr>
              <a:t>4. CORPORATE STRATEGIES</a:t>
            </a: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CLUE IS DIFFERENTIATION</a:t>
            </a:r>
            <a:endParaRPr/>
          </a:p>
        </p:txBody>
      </p:sp>
      <p:sp>
        <p:nvSpPr>
          <p:cNvPr id="219" name="Google Shape;219;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400">
                <a:solidFill>
                  <a:schemeClr val="dk1"/>
                </a:solidFill>
              </a:rPr>
              <a:t>Taking into account the previous analysis, the more convenient strategy to develop is a strategy of differentiation to fight against knockoffs in not-so-regulated markets like China. In this way, we have a very loyal sector of clients that trust in us thanks to our product and our post-sales services. So in this way, we pretend penetrate in the market more and more, as a respected company by the users.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1600"/>
              </a:spcAft>
              <a:buNone/>
            </a:pPr>
            <a:r>
              <a:t/>
            </a:r>
            <a:endParaRPr>
              <a:solidFill>
                <a:srgbClr val="595959"/>
              </a:solidFill>
            </a:endParaRPr>
          </a:p>
        </p:txBody>
      </p:sp>
      <p:pic>
        <p:nvPicPr>
          <p:cNvPr id="220" name="Google Shape;220;p38"/>
          <p:cNvPicPr preferRelativeResize="0"/>
          <p:nvPr/>
        </p:nvPicPr>
        <p:blipFill>
          <a:blip r:embed="rId3">
            <a:alphaModFix/>
          </a:blip>
          <a:stretch>
            <a:fillRect/>
          </a:stretch>
        </p:blipFill>
        <p:spPr>
          <a:xfrm>
            <a:off x="1681150" y="2571747"/>
            <a:ext cx="5186210" cy="2120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16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STAR</a:t>
            </a:r>
            <a:endParaRPr/>
          </a:p>
        </p:txBody>
      </p:sp>
      <p:sp>
        <p:nvSpPr>
          <p:cNvPr id="226" name="Google Shape;226;p39"/>
          <p:cNvSpPr txBox="1"/>
          <p:nvPr>
            <p:ph idx="1" type="body"/>
          </p:nvPr>
        </p:nvSpPr>
        <p:spPr>
          <a:xfrm>
            <a:off x="311700" y="7331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 we can see our product presents an extremely high scalability potential and it would give us the lead of the maket share (first of its kind; first mover advantage), which is why we can position ourselves as a star in the BCG matrix.</a:t>
            </a:r>
            <a:endParaRPr/>
          </a:p>
          <a:p>
            <a:pPr indent="0" lvl="0" marL="0" rtl="0" algn="ctr">
              <a:spcBef>
                <a:spcPts val="1600"/>
              </a:spcBef>
              <a:spcAft>
                <a:spcPts val="1600"/>
              </a:spcAft>
              <a:buNone/>
            </a:pPr>
            <a:r>
              <a:t/>
            </a:r>
            <a:endParaRPr/>
          </a:p>
        </p:txBody>
      </p:sp>
      <p:pic>
        <p:nvPicPr>
          <p:cNvPr id="227" name="Google Shape;227;p39"/>
          <p:cNvPicPr preferRelativeResize="0"/>
          <p:nvPr/>
        </p:nvPicPr>
        <p:blipFill>
          <a:blip r:embed="rId3">
            <a:alphaModFix/>
          </a:blip>
          <a:stretch>
            <a:fillRect/>
          </a:stretch>
        </p:blipFill>
        <p:spPr>
          <a:xfrm>
            <a:off x="2675449" y="1727100"/>
            <a:ext cx="3135076" cy="3416400"/>
          </a:xfrm>
          <a:prstGeom prst="rect">
            <a:avLst/>
          </a:prstGeom>
          <a:noFill/>
          <a:ln>
            <a:noFill/>
          </a:ln>
        </p:spPr>
      </p:pic>
      <p:sp>
        <p:nvSpPr>
          <p:cNvPr id="228" name="Google Shape;228;p39"/>
          <p:cNvSpPr/>
          <p:nvPr/>
        </p:nvSpPr>
        <p:spPr>
          <a:xfrm>
            <a:off x="5595925" y="2640475"/>
            <a:ext cx="1178700" cy="440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Thank you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SzPts val="3600"/>
              <a:buAutoNum type="arabicPeriod"/>
            </a:pPr>
            <a:r>
              <a:rPr lang="es"/>
              <a:t>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rgbClr val="32363A"/>
                </a:solidFill>
                <a:highlight>
                  <a:srgbClr val="FFFFFF"/>
                </a:highlight>
                <a:latin typeface="Nunito"/>
                <a:ea typeface="Nunito"/>
                <a:cs typeface="Nunito"/>
                <a:sym typeface="Nunito"/>
              </a:rPr>
              <a:t>“When you have traveled to as many countries as I have (over 60), you can’t help but have a few funny stories related to language barriers. Getting on the wrong bus, ordering something horrific or insulting someone you wanted to praise”</a:t>
            </a:r>
            <a:endParaRPr sz="2400"/>
          </a:p>
        </p:txBody>
      </p:sp>
      <p:sp>
        <p:nvSpPr>
          <p:cNvPr id="74" name="Google Shape;74;p16"/>
          <p:cNvSpPr txBox="1"/>
          <p:nvPr/>
        </p:nvSpPr>
        <p:spPr>
          <a:xfrm>
            <a:off x="3828200" y="4236900"/>
            <a:ext cx="35742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200">
                <a:solidFill>
                  <a:srgbClr val="32363A"/>
                </a:solidFill>
                <a:highlight>
                  <a:srgbClr val="FFFFFF"/>
                </a:highlight>
                <a:latin typeface="Nunito"/>
                <a:ea typeface="Nunito"/>
                <a:cs typeface="Nunito"/>
                <a:sym typeface="Nunito"/>
              </a:rPr>
              <a:t> Roxanne Genier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Languages have divided humanity into tribes since millenia. We believe an understanding of them can make the world a better place.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611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Our solution</a:t>
            </a:r>
            <a:endParaRPr/>
          </a:p>
        </p:txBody>
      </p:sp>
      <p:pic>
        <p:nvPicPr>
          <p:cNvPr id="85" name="Google Shape;85;p18"/>
          <p:cNvPicPr preferRelativeResize="0"/>
          <p:nvPr/>
        </p:nvPicPr>
        <p:blipFill>
          <a:blip r:embed="rId3">
            <a:alphaModFix/>
          </a:blip>
          <a:stretch>
            <a:fillRect/>
          </a:stretch>
        </p:blipFill>
        <p:spPr>
          <a:xfrm>
            <a:off x="2343013" y="1575875"/>
            <a:ext cx="4457975" cy="3092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Minimalist style.</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Capacity of reading in every language.</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Easy to put them.</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Gradually graduated contact lenses.</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Comfortable.</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Difficult to note them.</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Different colours.</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Monitoring of health condition (Can detect a glaucoma, diabetes…).</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Records what you see in the cloud.</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Access control and security.</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Capacity of reading the soulish state of the people.</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Shows a brew summary of public data of people.</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Augmented reality.</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GPS Navigation.</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Can help workers in their job</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2150850"/>
            <a:ext cx="8520600" cy="841800"/>
          </a:xfrm>
          <a:prstGeom prst="rect">
            <a:avLst/>
          </a:prstGeom>
          <a:solidFill>
            <a:srgbClr val="FFFFFF"/>
          </a:solidFill>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rPr>
              <a:t>2</a:t>
            </a:r>
            <a:r>
              <a:rPr lang="es">
                <a:solidFill>
                  <a:srgbClr val="000000"/>
                </a:solidFill>
              </a:rPr>
              <a:t>. OUR COMPANY.</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Our mission is to make available this technology to the greatest possible number of people so as to make the world a better, more connected place</a:t>
            </a:r>
            <a:r>
              <a:rPr lang="es">
                <a:solidFill>
                  <a:srgbClr val="000000"/>
                </a:solidFill>
              </a:rPr>
              <a:t>.</a:t>
            </a:r>
            <a:endParaRPr>
              <a:solidFill>
                <a:srgbClr val="000000"/>
              </a:solidFill>
            </a:endParaRPr>
          </a:p>
          <a:p>
            <a:pPr indent="0" lvl="0" marL="0" rtl="0" algn="l">
              <a:spcBef>
                <a:spcPts val="1600"/>
              </a:spcBef>
              <a:spcAft>
                <a:spcPts val="1600"/>
              </a:spcAft>
              <a:buNone/>
            </a:pPr>
            <a:r>
              <a:t/>
            </a:r>
            <a:endParaRPr/>
          </a:p>
        </p:txBody>
      </p:sp>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a:t>
            </a:r>
            <a:r>
              <a:rPr lang="es"/>
              <a:t>MISSION</a:t>
            </a:r>
            <a:r>
              <a:rPr lang="es"/>
              <a:t> AND THE VISION</a:t>
            </a:r>
            <a:endParaRPr/>
          </a:p>
        </p:txBody>
      </p:sp>
      <p:sp>
        <p:nvSpPr>
          <p:cNvPr id="102" name="Google Shape;102;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Our vision is that </a:t>
            </a:r>
            <a:r>
              <a:rPr lang="es">
                <a:solidFill>
                  <a:srgbClr val="000000"/>
                </a:solidFill>
              </a:rPr>
              <a:t>in future we want to be one of the most important and helpful enterprises in the world, been able to make more easy the life of the people of ALL the world with our products.</a:t>
            </a:r>
            <a:endParaRPr>
              <a:solidFill>
                <a:srgbClr val="000000"/>
              </a:solidFill>
            </a:endParaRPr>
          </a:p>
          <a:p>
            <a:pPr indent="0" lvl="0" marL="0" rtl="0" algn="l">
              <a:spcBef>
                <a:spcPts val="1600"/>
              </a:spcBef>
              <a:spcAft>
                <a:spcPts val="1600"/>
              </a:spcAft>
              <a:buNone/>
            </a:pPr>
            <a:r>
              <a:t/>
            </a:r>
            <a:endParaRPr/>
          </a:p>
        </p:txBody>
      </p:sp>
      <p:pic>
        <p:nvPicPr>
          <p:cNvPr id="103" name="Google Shape;103;p21"/>
          <p:cNvPicPr preferRelativeResize="0"/>
          <p:nvPr/>
        </p:nvPicPr>
        <p:blipFill>
          <a:blip r:embed="rId3">
            <a:alphaModFix/>
          </a:blip>
          <a:stretch>
            <a:fillRect/>
          </a:stretch>
        </p:blipFill>
        <p:spPr>
          <a:xfrm>
            <a:off x="311700" y="2657850"/>
            <a:ext cx="3999900" cy="21999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